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386" autoAdjust="0"/>
    <p:restoredTop sz="94660"/>
  </p:normalViewPr>
  <p:slideViewPr>
    <p:cSldViewPr snapToGrid="0">
      <p:cViewPr varScale="1">
        <p:scale>
          <a:sx n="71" d="100"/>
          <a:sy n="71" d="100"/>
        </p:scale>
        <p:origin x="48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8650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52196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415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12559" y="365125"/>
            <a:ext cx="10830758" cy="700195"/>
          </a:xfrm>
        </p:spPr>
        <p:txBody>
          <a:bodyPr/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2559" y="1225119"/>
            <a:ext cx="10830758" cy="522894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838200" y="6489578"/>
            <a:ext cx="2743200" cy="267409"/>
          </a:xfrm>
        </p:spPr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4038600" y="6489578"/>
            <a:ext cx="4114800" cy="267409"/>
          </a:xfrm>
        </p:spPr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>
          <a:xfrm>
            <a:off x="8610600" y="6489578"/>
            <a:ext cx="2743200" cy="267409"/>
          </a:xfrm>
        </p:spPr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85159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53061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367815"/>
            <a:ext cx="10515600" cy="1322771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90570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42750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6219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04960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08390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1631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4450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BF3B3-344E-4DC9-8B42-236592B61916}" type="datetimeFigureOut">
              <a:rPr kumimoji="1" lang="ja-JP" altLang="en-US" smtClean="0"/>
              <a:t>2016/1/6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92982-CF2E-465C-A9AA-034AE0DB5E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64929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970461"/>
          </a:xfrm>
        </p:spPr>
        <p:txBody>
          <a:bodyPr>
            <a:normAutofit/>
          </a:bodyPr>
          <a:lstStyle/>
          <a:p>
            <a:r>
              <a:rPr lang="ja-JP" altLang="en-US" sz="5400" dirty="0"/>
              <a:t>損益</a:t>
            </a:r>
            <a:r>
              <a:rPr lang="ja-JP" altLang="en-US" sz="5400" dirty="0" smtClean="0"/>
              <a:t>分岐点に関する基礎知識</a:t>
            </a:r>
            <a:endParaRPr kumimoji="1" lang="ja-JP" altLang="en-US" sz="5400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4238533"/>
            <a:ext cx="9144000" cy="1131327"/>
          </a:xfrm>
        </p:spPr>
        <p:txBody>
          <a:bodyPr/>
          <a:lstStyle/>
          <a:p>
            <a:r>
              <a:rPr kumimoji="1" lang="ja-JP" altLang="en-US" dirty="0" smtClean="0"/>
              <a:t>中村勝則</a:t>
            </a:r>
            <a:endParaRPr kumimoji="1" lang="en-US" altLang="ja-JP" dirty="0" smtClean="0"/>
          </a:p>
          <a:p>
            <a:r>
              <a:rPr lang="ja-JP" altLang="en-US" dirty="0"/>
              <a:t>武庫川女子大学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0971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45110"/>
          </a:xfrm>
        </p:spPr>
        <p:txBody>
          <a:bodyPr>
            <a:normAutofit/>
          </a:bodyPr>
          <a:lstStyle/>
          <a:p>
            <a:r>
              <a:rPr kumimoji="1" lang="ja-JP" altLang="en-US" dirty="0" smtClean="0"/>
              <a:t>「超」基本　①</a:t>
            </a:r>
            <a:endParaRPr kumimoji="1"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idx="1"/>
          </p:nvPr>
        </p:nvSpPr>
        <p:spPr>
          <a:xfrm>
            <a:off x="838200" y="1210236"/>
            <a:ext cx="10515600" cy="5307105"/>
          </a:xfrm>
        </p:spPr>
        <p:txBody>
          <a:bodyPr/>
          <a:lstStyle/>
          <a:p>
            <a:r>
              <a:rPr lang="ja-JP" altLang="en-US" dirty="0"/>
              <a:t>「ビジネスをすると，お金が入ってくる」</a:t>
            </a:r>
          </a:p>
          <a:p>
            <a:pPr lvl="1"/>
            <a:r>
              <a:rPr kumimoji="1" lang="ja-JP" altLang="en-US" dirty="0" smtClean="0"/>
              <a:t>商品やサービスを顧客に提供して，代金をいただく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r>
              <a:rPr kumimoji="1" lang="ja-JP" altLang="en-US" dirty="0" smtClean="0"/>
              <a:t>　→　</a:t>
            </a:r>
            <a:r>
              <a:rPr kumimoji="1" lang="ja-JP" altLang="en-US" b="1" u="sng" dirty="0" smtClean="0"/>
              <a:t>売上</a:t>
            </a:r>
            <a:r>
              <a:rPr kumimoji="1" lang="ja-JP" altLang="en-US" dirty="0" smtClean="0"/>
              <a:t>　（その金額を</a:t>
            </a:r>
            <a:r>
              <a:rPr kumimoji="1" lang="ja-JP" altLang="en-US" b="1" u="sng" dirty="0" smtClean="0"/>
              <a:t>売上高</a:t>
            </a:r>
            <a:r>
              <a:rPr kumimoji="1" lang="ja-JP" altLang="en-US" dirty="0" smtClean="0"/>
              <a:t>という）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b="1" u="sng" dirty="0" smtClean="0"/>
          </a:p>
          <a:p>
            <a:r>
              <a:rPr kumimoji="1" lang="ja-JP" altLang="en-US" dirty="0" smtClean="0"/>
              <a:t>「売上の全てが自分（自社）のものではない」</a:t>
            </a:r>
            <a:endParaRPr kumimoji="1" lang="en-US" altLang="ja-JP" dirty="0" smtClean="0"/>
          </a:p>
          <a:p>
            <a:pPr lvl="1"/>
            <a:r>
              <a:rPr lang="ja-JP" altLang="en-US" dirty="0" smtClean="0"/>
              <a:t>販売にかかった各種の</a:t>
            </a:r>
            <a:r>
              <a:rPr lang="ja-JP" altLang="en-US" b="1" u="sng" dirty="0" smtClean="0"/>
              <a:t>費用</a:t>
            </a:r>
            <a:r>
              <a:rPr lang="ja-JP" altLang="en-US" dirty="0" smtClean="0"/>
              <a:t>を差し引いたものが本当の</a:t>
            </a:r>
            <a:r>
              <a:rPr lang="ja-JP" altLang="en-US" b="1" u="sng" dirty="0" smtClean="0"/>
              <a:t>利益</a:t>
            </a:r>
            <a:r>
              <a:rPr lang="en-US" altLang="ja-JP" b="1" u="sng" dirty="0" smtClean="0"/>
              <a:t/>
            </a:r>
            <a:br>
              <a:rPr lang="en-US" altLang="ja-JP" b="1" u="sng" dirty="0" smtClean="0"/>
            </a:br>
            <a:endParaRPr lang="en-US" altLang="ja-JP" b="1" u="sng" dirty="0" smtClean="0"/>
          </a:p>
          <a:p>
            <a:r>
              <a:rPr lang="ja-JP" altLang="en-US" dirty="0" smtClean="0"/>
              <a:t>必要な費用とは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3950143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売上高と費用の関係</a:t>
            </a:r>
            <a:endParaRPr kumimoji="1" lang="ja-JP" altLang="en-US" dirty="0"/>
          </a:p>
        </p:txBody>
      </p:sp>
      <p:sp>
        <p:nvSpPr>
          <p:cNvPr id="11" name="コンテンツ プレースホルダー 10"/>
          <p:cNvSpPr>
            <a:spLocks noGrp="1"/>
          </p:cNvSpPr>
          <p:nvPr>
            <p:ph idx="1"/>
          </p:nvPr>
        </p:nvSpPr>
        <p:spPr>
          <a:xfrm>
            <a:off x="1057402" y="3508861"/>
            <a:ext cx="10607378" cy="2945206"/>
          </a:xfrm>
        </p:spPr>
        <p:txBody>
          <a:bodyPr/>
          <a:lstStyle/>
          <a:p>
            <a:r>
              <a:rPr lang="ja-JP" altLang="en-US" b="1" u="sng" dirty="0" smtClean="0"/>
              <a:t>変動費</a:t>
            </a:r>
            <a:r>
              <a:rPr lang="ja-JP" altLang="en-US" dirty="0" smtClean="0"/>
              <a:t>：　売上の増減によって変わる費用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材料費，外注費，発送配達の費用，販売</a:t>
            </a:r>
            <a:r>
              <a:rPr kumimoji="1" lang="ja-JP" altLang="en-US" dirty="0" smtClean="0"/>
              <a:t>手数料</a:t>
            </a:r>
            <a:r>
              <a:rPr kumimoji="1" lang="en-US" altLang="ja-JP" dirty="0" smtClean="0"/>
              <a:t>…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r>
              <a:rPr lang="ja-JP" altLang="en-US" b="1" u="sng" dirty="0" smtClean="0"/>
              <a:t>固定費</a:t>
            </a:r>
            <a:r>
              <a:rPr lang="ja-JP" altLang="en-US" dirty="0" smtClean="0"/>
              <a:t>：　売上の増減によらず一定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人件費，土地代，家賃，</a:t>
            </a:r>
            <a:r>
              <a:rPr lang="zh-TW" altLang="en-US" dirty="0"/>
              <a:t>租税公課、減価償却費、管理費</a:t>
            </a:r>
            <a:r>
              <a:rPr lang="zh-TW" altLang="en-US" dirty="0" smtClean="0"/>
              <a:t>等</a:t>
            </a:r>
            <a:r>
              <a:rPr lang="ja-JP" altLang="en-US" dirty="0" err="1" smtClean="0"/>
              <a:t>，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23276" y="1464628"/>
            <a:ext cx="10291483" cy="1057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764" y="1762711"/>
            <a:ext cx="114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売上高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1523276" y="1464627"/>
            <a:ext cx="4247329" cy="1057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88947" y="1762711"/>
            <a:ext cx="2257892" cy="46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費用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） </a:t>
            </a:r>
            <a:r>
              <a:rPr kumimoji="1" lang="ja-JP" altLang="en-US" sz="2400" b="1" u="sng" dirty="0" smtClean="0"/>
              <a:t>変動費</a:t>
            </a:r>
            <a:endParaRPr kumimoji="1" lang="ja-JP" altLang="en-US" sz="2400" b="1" u="sng" dirty="0"/>
          </a:p>
        </p:txBody>
      </p:sp>
      <p:sp>
        <p:nvSpPr>
          <p:cNvPr id="8" name="正方形/長方形 7"/>
          <p:cNvSpPr/>
          <p:nvPr/>
        </p:nvSpPr>
        <p:spPr>
          <a:xfrm>
            <a:off x="5770605" y="1464627"/>
            <a:ext cx="3155816" cy="10578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19567" y="1762710"/>
            <a:ext cx="2257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費用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） </a:t>
            </a:r>
            <a:r>
              <a:rPr kumimoji="1" lang="ja-JP" altLang="en-US" sz="2400" b="1" u="sng" dirty="0" smtClean="0"/>
              <a:t>固定費</a:t>
            </a:r>
            <a:endParaRPr kumimoji="1" lang="ja-JP" altLang="en-US" sz="2400" b="1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581331" y="1770786"/>
            <a:ext cx="1638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☆ </a:t>
            </a:r>
            <a:r>
              <a:rPr kumimoji="1" lang="ja-JP" altLang="en-US" sz="2400" b="1" u="sng" dirty="0" smtClean="0"/>
              <a:t>利益</a:t>
            </a:r>
            <a:r>
              <a:rPr kumimoji="1" lang="ja-JP" altLang="en-US" sz="2400" b="1" dirty="0" smtClean="0"/>
              <a:t> ☆</a:t>
            </a:r>
            <a:endParaRPr kumimoji="1" lang="ja-JP" altLang="en-US" sz="2400" b="1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7617277" y="2451027"/>
            <a:ext cx="2400657" cy="8402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400" dirty="0" smtClean="0"/>
              <a:t>｝</a:t>
            </a:r>
            <a:endParaRPr kumimoji="1" lang="ja-JP" altLang="en-US" sz="14400" dirty="0"/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8962045" y="2871157"/>
            <a:ext cx="2257892" cy="46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限界利益</a:t>
            </a:r>
            <a:r>
              <a:rPr kumimoji="1" lang="ja-JP" altLang="en-US" sz="2400" dirty="0" smtClean="0"/>
              <a:t>という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29666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/>
      <p:bldP spid="12" grpId="0"/>
      <p:bldP spid="1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乗算記号 4"/>
          <p:cNvSpPr/>
          <p:nvPr/>
        </p:nvSpPr>
        <p:spPr>
          <a:xfrm>
            <a:off x="-222424" y="1631092"/>
            <a:ext cx="6759147" cy="531341"/>
          </a:xfrm>
          <a:prstGeom prst="mathMultiply">
            <a:avLst/>
          </a:prstGeom>
          <a:solidFill>
            <a:srgbClr val="FF0000"/>
          </a:solidFill>
          <a:ln>
            <a:solidFill>
              <a:schemeClr val="accent1">
                <a:shade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「超」基本　</a:t>
            </a:r>
            <a:r>
              <a:rPr lang="ja-JP" altLang="en-US" dirty="0" smtClean="0"/>
              <a:t>②</a:t>
            </a:r>
            <a:endParaRPr kumimoji="1" lang="ja-JP" altLang="en-US" dirty="0"/>
          </a:p>
        </p:txBody>
      </p:sp>
      <p:sp>
        <p:nvSpPr>
          <p:cNvPr id="6" name="正方形/長方形 5"/>
          <p:cNvSpPr/>
          <p:nvPr/>
        </p:nvSpPr>
        <p:spPr>
          <a:xfrm>
            <a:off x="2286000" y="3361038"/>
            <a:ext cx="3286897" cy="287996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174789" y="3236627"/>
            <a:ext cx="5066269" cy="284210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5381367" y="3485449"/>
            <a:ext cx="383060" cy="2968733"/>
          </a:xfrm>
          <a:prstGeom prst="rect">
            <a:avLst/>
          </a:prstGeom>
          <a:solidFill>
            <a:schemeClr val="bg1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5381367" y="6010168"/>
            <a:ext cx="114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売上高</a:t>
            </a:r>
            <a:endParaRPr kumimoji="1" lang="ja-JP" altLang="en-US" sz="2400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431902" y="3290004"/>
            <a:ext cx="8732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費用</a:t>
            </a:r>
            <a:endParaRPr kumimoji="1" lang="ja-JP" altLang="en-US" sz="2400" dirty="0"/>
          </a:p>
        </p:txBody>
      </p:sp>
      <p:cxnSp>
        <p:nvCxnSpPr>
          <p:cNvPr id="12" name="直線コネクタ 11"/>
          <p:cNvCxnSpPr/>
          <p:nvPr/>
        </p:nvCxnSpPr>
        <p:spPr>
          <a:xfrm flipH="1" flipV="1">
            <a:off x="2239660" y="5603004"/>
            <a:ext cx="3089191" cy="1932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/>
          <p:cNvSpPr txBox="1"/>
          <p:nvPr/>
        </p:nvSpPr>
        <p:spPr>
          <a:xfrm>
            <a:off x="4734182" y="5160659"/>
            <a:ext cx="121738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固定費</a:t>
            </a:r>
            <a:endParaRPr kumimoji="1" lang="ja-JP" altLang="en-US" sz="2400" dirty="0"/>
          </a:p>
        </p:txBody>
      </p:sp>
      <p:cxnSp>
        <p:nvCxnSpPr>
          <p:cNvPr id="20" name="直線コネクタ 19"/>
          <p:cNvCxnSpPr/>
          <p:nvPr/>
        </p:nvCxnSpPr>
        <p:spPr>
          <a:xfrm flipH="1">
            <a:off x="2286001" y="4000584"/>
            <a:ext cx="3200399" cy="160242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テキスト ボックス 22"/>
          <p:cNvSpPr txBox="1"/>
          <p:nvPr/>
        </p:nvSpPr>
        <p:spPr>
          <a:xfrm>
            <a:off x="5300531" y="3493182"/>
            <a:ext cx="277460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費用の総額：</a:t>
            </a:r>
            <a:endParaRPr kumimoji="1" lang="en-US" altLang="ja-JP" sz="2400" dirty="0" smtClean="0"/>
          </a:p>
          <a:p>
            <a:r>
              <a:rPr kumimoji="1" lang="ja-JP" altLang="en-US" sz="2400" dirty="0" smtClean="0"/>
              <a:t>　固定費＋変動費</a:t>
            </a:r>
            <a:endParaRPr kumimoji="1" lang="ja-JP" altLang="en-US" sz="2400" dirty="0"/>
          </a:p>
        </p:txBody>
      </p:sp>
      <p:sp>
        <p:nvSpPr>
          <p:cNvPr id="24" name="正方形/長方形 23"/>
          <p:cNvSpPr/>
          <p:nvPr/>
        </p:nvSpPr>
        <p:spPr>
          <a:xfrm>
            <a:off x="2286000" y="4992129"/>
            <a:ext cx="1210962" cy="1248871"/>
          </a:xfrm>
          <a:prstGeom prst="rect">
            <a:avLst/>
          </a:prstGeom>
          <a:noFill/>
          <a:ln w="25400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5" name="テキスト ボックス 24"/>
          <p:cNvSpPr txBox="1"/>
          <p:nvPr/>
        </p:nvSpPr>
        <p:spPr>
          <a:xfrm>
            <a:off x="7457302" y="4879944"/>
            <a:ext cx="444225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「費用＝売上高」</a:t>
            </a:r>
            <a:r>
              <a:rPr lang="ja-JP" altLang="en-US" sz="2400" dirty="0" smtClean="0"/>
              <a:t>となるポイントで</a:t>
            </a:r>
            <a:endParaRPr lang="en-US" altLang="ja-JP" sz="2400" dirty="0" smtClean="0"/>
          </a:p>
          <a:p>
            <a:r>
              <a:rPr kumimoji="1" lang="ja-JP" altLang="en-US" sz="2400" dirty="0" smtClean="0"/>
              <a:t>やっと費用がカバーできる！</a:t>
            </a:r>
            <a:endParaRPr kumimoji="1" lang="ja-JP" altLang="en-US" sz="2400" dirty="0"/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8176997" y="5744095"/>
            <a:ext cx="24127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 smtClean="0"/>
              <a:t>→　</a:t>
            </a:r>
            <a:r>
              <a:rPr lang="ja-JP" altLang="en-US" sz="2400" b="1" u="sng" dirty="0" smtClean="0"/>
              <a:t>損益分岐点</a:t>
            </a:r>
            <a:endParaRPr kumimoji="1" lang="ja-JP" altLang="en-US" sz="2400" b="1" u="sng" dirty="0"/>
          </a:p>
        </p:txBody>
      </p:sp>
      <p:sp>
        <p:nvSpPr>
          <p:cNvPr id="27" name="円/楕円 26"/>
          <p:cNvSpPr/>
          <p:nvPr/>
        </p:nvSpPr>
        <p:spPr>
          <a:xfrm>
            <a:off x="3348681" y="4879944"/>
            <a:ext cx="259492" cy="265671"/>
          </a:xfrm>
          <a:prstGeom prst="ellips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2559" y="1225119"/>
            <a:ext cx="10830758" cy="2135919"/>
          </a:xfrm>
        </p:spPr>
        <p:txBody>
          <a:bodyPr/>
          <a:lstStyle/>
          <a:p>
            <a:r>
              <a:rPr kumimoji="1" lang="ja-JP" altLang="en-US" dirty="0" smtClean="0"/>
              <a:t>「売上がなければ儲からない」</a:t>
            </a:r>
            <a:endParaRPr kumimoji="1" lang="en-US" altLang="ja-JP" dirty="0" smtClean="0"/>
          </a:p>
          <a:p>
            <a:pPr lvl="1"/>
            <a:r>
              <a:rPr kumimoji="1" lang="ja-JP" altLang="en-US" dirty="0" smtClean="0"/>
              <a:t>１つでも売れたら良いのか？</a:t>
            </a:r>
            <a:r>
              <a:rPr kumimoji="1" lang="en-US" altLang="ja-JP" dirty="0" smtClean="0"/>
              <a:t/>
            </a:r>
            <a:br>
              <a:rPr kumimoji="1" lang="en-US" altLang="ja-JP" dirty="0" smtClean="0"/>
            </a:br>
            <a:endParaRPr kumimoji="1" lang="en-US" altLang="ja-JP" dirty="0" smtClean="0"/>
          </a:p>
          <a:p>
            <a:pPr lvl="1"/>
            <a:r>
              <a:rPr lang="ja-JP" altLang="en-US" dirty="0" smtClean="0"/>
              <a:t>最低限でも費用をカバーできるだけの売上がないとダメ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　　→　費用をカバーできる最低限の売上高が存在する！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57840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 animBg="1"/>
      <p:bldP spid="9" grpId="0" animBg="1"/>
      <p:bldP spid="7" grpId="0"/>
      <p:bldP spid="10" grpId="0"/>
      <p:bldP spid="19" grpId="0"/>
      <p:bldP spid="23" grpId="0"/>
      <p:bldP spid="24" grpId="0" animBg="1"/>
      <p:bldP spid="25" grpId="0"/>
      <p:bldP spid="26" grpId="0"/>
      <p:bldP spid="2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損益分岐点の売上高を求める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136822" y="2921767"/>
            <a:ext cx="10552669" cy="3532300"/>
          </a:xfrm>
        </p:spPr>
        <p:txBody>
          <a:bodyPr/>
          <a:lstStyle/>
          <a:p>
            <a:r>
              <a:rPr kumimoji="1" lang="ja-JP" altLang="en-US" dirty="0" smtClean="0"/>
              <a:t>損益分岐点は「利益」が０のポイント</a:t>
            </a:r>
            <a:endParaRPr kumimoji="1" lang="en-US" altLang="ja-JP" dirty="0" smtClean="0"/>
          </a:p>
          <a:p>
            <a:r>
              <a:rPr lang="ja-JP" altLang="en-US" dirty="0" smtClean="0"/>
              <a:t>　　　　　つまり</a:t>
            </a:r>
            <a:r>
              <a:rPr lang="en-US" altLang="ja-JP" dirty="0" smtClean="0"/>
              <a:t>…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23276" y="1464628"/>
            <a:ext cx="10291483" cy="1057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764" y="1762711"/>
            <a:ext cx="114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売上高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1523276" y="1464627"/>
            <a:ext cx="4247329" cy="1057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88947" y="1762711"/>
            <a:ext cx="2257892" cy="46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費用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） </a:t>
            </a:r>
            <a:r>
              <a:rPr kumimoji="1" lang="ja-JP" altLang="en-US" sz="2400" b="1" u="sng" dirty="0" smtClean="0"/>
              <a:t>変動費</a:t>
            </a:r>
            <a:endParaRPr kumimoji="1" lang="ja-JP" altLang="en-US" sz="2400" b="1" u="sng" dirty="0"/>
          </a:p>
        </p:txBody>
      </p:sp>
      <p:sp>
        <p:nvSpPr>
          <p:cNvPr id="8" name="正方形/長方形 7"/>
          <p:cNvSpPr/>
          <p:nvPr/>
        </p:nvSpPr>
        <p:spPr>
          <a:xfrm>
            <a:off x="5770605" y="1464627"/>
            <a:ext cx="3155816" cy="10578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19567" y="1762710"/>
            <a:ext cx="2257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費用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） </a:t>
            </a:r>
            <a:r>
              <a:rPr kumimoji="1" lang="ja-JP" altLang="en-US" sz="2400" b="1" u="sng" dirty="0" smtClean="0"/>
              <a:t>固定費</a:t>
            </a:r>
            <a:endParaRPr kumimoji="1" lang="ja-JP" altLang="en-US" sz="2400" b="1" u="sng" dirty="0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9581331" y="1770786"/>
            <a:ext cx="16386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 smtClean="0"/>
              <a:t>☆ </a:t>
            </a:r>
            <a:r>
              <a:rPr kumimoji="1" lang="ja-JP" altLang="en-US" sz="2400" b="1" u="sng" dirty="0" smtClean="0"/>
              <a:t>利益</a:t>
            </a:r>
            <a:r>
              <a:rPr kumimoji="1" lang="ja-JP" altLang="en-US" sz="2400" b="1" dirty="0" smtClean="0"/>
              <a:t> ☆</a:t>
            </a:r>
            <a:endParaRPr kumimoji="1" lang="ja-JP" altLang="en-US" sz="2400" b="1" dirty="0"/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7617277" y="2451027"/>
            <a:ext cx="2400657" cy="8402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4400" dirty="0" smtClean="0"/>
              <a:t>｝</a:t>
            </a:r>
            <a:endParaRPr kumimoji="1" lang="ja-JP" altLang="en-US" sz="14400" dirty="0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8962045" y="2871157"/>
            <a:ext cx="2257892" cy="46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u="sng" dirty="0" smtClean="0"/>
              <a:t>限界利益</a:t>
            </a:r>
            <a:r>
              <a:rPr kumimoji="1" lang="ja-JP" altLang="en-US" sz="2400" dirty="0" smtClean="0"/>
              <a:t>という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07475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  <p:bldP spid="10" grpId="0"/>
      <p:bldP spid="11" grpId="0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損益分岐点の売上高を求める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612559" y="3111500"/>
            <a:ext cx="10830758" cy="3342567"/>
          </a:xfrm>
        </p:spPr>
        <p:txBody>
          <a:bodyPr/>
          <a:lstStyle/>
          <a:p>
            <a:r>
              <a:rPr kumimoji="1" lang="ja-JP" altLang="en-US" dirty="0" smtClean="0"/>
              <a:t>このような状態</a:t>
            </a:r>
            <a:r>
              <a:rPr kumimoji="1" lang="en-US" altLang="ja-JP" dirty="0" smtClean="0"/>
              <a:t>…</a:t>
            </a:r>
          </a:p>
          <a:p>
            <a:r>
              <a:rPr lang="ja-JP" altLang="en-US" dirty="0" smtClean="0"/>
              <a:t>　　　</a:t>
            </a:r>
            <a:r>
              <a:rPr lang="zh-TW" altLang="en-US" dirty="0" smtClean="0"/>
              <a:t>損益分岐点</a:t>
            </a:r>
            <a:r>
              <a:rPr lang="ja-JP" altLang="en-US" dirty="0" smtClean="0"/>
              <a:t>の</a:t>
            </a:r>
            <a:r>
              <a:rPr lang="zh-TW" altLang="en-US" dirty="0" smtClean="0"/>
              <a:t>売上高 </a:t>
            </a:r>
            <a:r>
              <a:rPr lang="zh-TW" altLang="en-US" dirty="0"/>
              <a:t>＝ 固定費 </a:t>
            </a:r>
            <a:r>
              <a:rPr lang="en-US" altLang="zh-TW" dirty="0"/>
              <a:t>÷ {</a:t>
            </a:r>
            <a:r>
              <a:rPr lang="zh-TW" altLang="en-US" dirty="0"/>
              <a:t>１－（変動費 </a:t>
            </a:r>
            <a:r>
              <a:rPr lang="en-US" altLang="zh-TW" dirty="0"/>
              <a:t>÷ </a:t>
            </a:r>
            <a:r>
              <a:rPr lang="zh-TW" altLang="en-US" dirty="0"/>
              <a:t>売上高）</a:t>
            </a:r>
            <a:r>
              <a:rPr lang="en-US" altLang="zh-TW" dirty="0" smtClean="0"/>
              <a:t>}</a:t>
            </a:r>
            <a:br>
              <a:rPr lang="en-US" altLang="zh-TW" dirty="0" smtClean="0"/>
            </a:br>
            <a:endParaRPr lang="en-US" altLang="zh-TW" dirty="0" smtClean="0"/>
          </a:p>
          <a:p>
            <a:r>
              <a:rPr kumimoji="1" lang="ja-JP" altLang="en-US" dirty="0" smtClean="0"/>
              <a:t>これを上回る売上高を上げればよい！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1523276" y="1464628"/>
            <a:ext cx="7403145" cy="10578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54764" y="1762711"/>
            <a:ext cx="11404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売上高</a:t>
            </a:r>
            <a:endParaRPr kumimoji="1" lang="ja-JP" altLang="en-US" sz="2400" dirty="0"/>
          </a:p>
        </p:txBody>
      </p:sp>
      <p:sp>
        <p:nvSpPr>
          <p:cNvPr id="6" name="正方形/長方形 5"/>
          <p:cNvSpPr/>
          <p:nvPr/>
        </p:nvSpPr>
        <p:spPr>
          <a:xfrm>
            <a:off x="1523276" y="1464627"/>
            <a:ext cx="4247329" cy="105783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1788947" y="1762711"/>
            <a:ext cx="2257892" cy="469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費用</a:t>
            </a:r>
            <a:r>
              <a:rPr kumimoji="1" lang="en-US" altLang="ja-JP" sz="2400" dirty="0" smtClean="0"/>
              <a:t>1</a:t>
            </a:r>
            <a:r>
              <a:rPr kumimoji="1" lang="ja-JP" altLang="en-US" sz="2400" dirty="0" smtClean="0"/>
              <a:t>） </a:t>
            </a:r>
            <a:r>
              <a:rPr kumimoji="1" lang="ja-JP" altLang="en-US" sz="2400" b="1" u="sng" dirty="0" smtClean="0"/>
              <a:t>変動費</a:t>
            </a:r>
            <a:endParaRPr kumimoji="1" lang="ja-JP" altLang="en-US" sz="2400" b="1" u="sng" dirty="0"/>
          </a:p>
        </p:txBody>
      </p:sp>
      <p:sp>
        <p:nvSpPr>
          <p:cNvPr id="8" name="正方形/長方形 7"/>
          <p:cNvSpPr/>
          <p:nvPr/>
        </p:nvSpPr>
        <p:spPr>
          <a:xfrm>
            <a:off x="5770605" y="1464627"/>
            <a:ext cx="3155816" cy="1057835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6219567" y="1762710"/>
            <a:ext cx="2257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dirty="0" smtClean="0"/>
              <a:t>費用</a:t>
            </a:r>
            <a:r>
              <a:rPr kumimoji="1" lang="en-US" altLang="ja-JP" sz="2400" dirty="0" smtClean="0"/>
              <a:t>2</a:t>
            </a:r>
            <a:r>
              <a:rPr kumimoji="1" lang="ja-JP" altLang="en-US" sz="2400" dirty="0" smtClean="0"/>
              <a:t>） </a:t>
            </a:r>
            <a:r>
              <a:rPr kumimoji="1" lang="ja-JP" altLang="en-US" sz="2400" b="1" u="sng" dirty="0" smtClean="0"/>
              <a:t>固定費</a:t>
            </a:r>
            <a:endParaRPr kumimoji="1" lang="ja-JP" altLang="en-US" sz="2400" b="1" u="sng" dirty="0"/>
          </a:p>
        </p:txBody>
      </p:sp>
    </p:spTree>
    <p:extLst>
      <p:ext uri="{BB962C8B-B14F-4D97-AF65-F5344CB8AC3E}">
        <p14:creationId xmlns:p14="http://schemas.microsoft.com/office/powerpoint/2010/main" val="872433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/>
      <p:bldP spid="6" grpId="0" animBg="1"/>
      <p:bldP spid="7" grpId="0"/>
      <p:bldP spid="8" grpId="0" animBg="1"/>
      <p:bldP spid="9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155</Words>
  <Application>Microsoft Office PowerPoint</Application>
  <PresentationFormat>ワイド画面</PresentationFormat>
  <Paragraphs>49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2" baseType="lpstr">
      <vt:lpstr>ＭＳ Ｐゴシック</vt:lpstr>
      <vt:lpstr>新細明體</vt:lpstr>
      <vt:lpstr>Arial</vt:lpstr>
      <vt:lpstr>Calibri</vt:lpstr>
      <vt:lpstr>Calibri Light</vt:lpstr>
      <vt:lpstr>Office テーマ</vt:lpstr>
      <vt:lpstr>損益分岐点に関する基礎知識</vt:lpstr>
      <vt:lpstr>「超」基本　①</vt:lpstr>
      <vt:lpstr>売上高と費用の関係</vt:lpstr>
      <vt:lpstr>「超」基本　②</vt:lpstr>
      <vt:lpstr>損益分岐点の売上高を求める</vt:lpstr>
      <vt:lpstr>損益分岐点の売上高を求める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損益分岐点に関する基礎知識</dc:title>
  <dc:creator>中村勝則</dc:creator>
  <cp:lastModifiedBy>中村勝則</cp:lastModifiedBy>
  <cp:revision>42</cp:revision>
  <dcterms:created xsi:type="dcterms:W3CDTF">2015-12-25T06:59:14Z</dcterms:created>
  <dcterms:modified xsi:type="dcterms:W3CDTF">2016-01-06T05:44:51Z</dcterms:modified>
</cp:coreProperties>
</file>